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8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9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59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29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0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5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00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49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57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4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325C-C239-47F7-A73C-72F54E2F0B13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C06E-F682-4C35-BE28-7C5936E50C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433" y="133822"/>
            <a:ext cx="9144000" cy="1077140"/>
          </a:xfrm>
        </p:spPr>
        <p:txBody>
          <a:bodyPr anchor="t"/>
          <a:lstStyle/>
          <a:p>
            <a:r>
              <a:rPr lang="en-CA" dirty="0" smtClean="0">
                <a:latin typeface="Algerian" panose="04020705040A02060702" pitchFamily="82" charset="0"/>
              </a:rPr>
              <a:t>CULVERT CREEP</a:t>
            </a:r>
            <a:endParaRPr lang="en-CA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562" y="5642919"/>
            <a:ext cx="11705968" cy="1091512"/>
          </a:xfrm>
        </p:spPr>
        <p:txBody>
          <a:bodyPr anchor="b">
            <a:normAutofit fontScale="62500" lnSpcReduction="20000"/>
          </a:bodyPr>
          <a:lstStyle/>
          <a:p>
            <a:endParaRPr lang="en-CA" dirty="0" smtClean="0">
              <a:latin typeface="Algerian" panose="04020705040A02060702" pitchFamily="82" charset="0"/>
            </a:endParaRPr>
          </a:p>
          <a:p>
            <a:endParaRPr lang="en-CA" dirty="0">
              <a:latin typeface="Algerian" panose="04020705040A02060702" pitchFamily="82" charset="0"/>
            </a:endParaRPr>
          </a:p>
          <a:p>
            <a:r>
              <a:rPr lang="en-CA" sz="5800" dirty="0" smtClean="0">
                <a:latin typeface="Calisto MT" panose="02040603050505030304" pitchFamily="18" charset="0"/>
              </a:rPr>
              <a:t>A new safety innovation that will </a:t>
            </a:r>
            <a:r>
              <a:rPr lang="en-CA" sz="5800" u="sng" dirty="0" smtClean="0">
                <a:latin typeface="Calisto MT" panose="02040603050505030304" pitchFamily="18" charset="0"/>
              </a:rPr>
              <a:t>save you money</a:t>
            </a:r>
            <a:r>
              <a:rPr lang="en-CA" sz="5800" dirty="0" smtClean="0">
                <a:latin typeface="Calisto MT" panose="02040603050505030304" pitchFamily="18" charset="0"/>
              </a:rPr>
              <a:t>.</a:t>
            </a:r>
            <a:endParaRPr lang="en-CA" sz="5800" dirty="0"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7" y="1664043"/>
            <a:ext cx="6488622" cy="3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0256" y="941432"/>
            <a:ext cx="6658232" cy="4993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4065" y="1466335"/>
            <a:ext cx="6293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A metal detector was necessary to find this culvert.  It wasn’t where it was supposed to be either…</a:t>
            </a:r>
          </a:p>
          <a:p>
            <a:endParaRPr lang="en-CA" sz="3200" dirty="0">
              <a:latin typeface="Calisto MT" panose="02040603050505030304" pitchFamily="18" charset="0"/>
            </a:endParaRPr>
          </a:p>
          <a:p>
            <a:r>
              <a:rPr lang="en-CA" sz="3200" dirty="0" smtClean="0">
                <a:latin typeface="Calisto MT" panose="02040603050505030304" pitchFamily="18" charset="0"/>
              </a:rPr>
              <a:t>Using a </a:t>
            </a:r>
            <a:r>
              <a:rPr lang="en-CA" sz="32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3200" dirty="0" smtClean="0">
                <a:latin typeface="Calisto MT" panose="02040603050505030304" pitchFamily="18" charset="0"/>
              </a:rPr>
              <a:t>makes thawing your culvert much more efficient, and </a:t>
            </a:r>
            <a:r>
              <a:rPr lang="en-CA" sz="3200" u="sng" dirty="0" smtClean="0">
                <a:latin typeface="Calisto MT" panose="02040603050505030304" pitchFamily="18" charset="0"/>
              </a:rPr>
              <a:t>far less expensive</a:t>
            </a:r>
            <a:r>
              <a:rPr lang="en-CA" sz="3200" dirty="0" smtClean="0">
                <a:latin typeface="Calisto MT" panose="02040603050505030304" pitchFamily="18" charset="0"/>
              </a:rPr>
              <a:t>.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" y="362463"/>
            <a:ext cx="7878119" cy="5908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7266" y="69714"/>
            <a:ext cx="37729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The previous culvert marker at this location was driven over and buried in the mud.  </a:t>
            </a:r>
          </a:p>
          <a:p>
            <a:endParaRPr lang="en-CA" sz="3200" dirty="0" smtClean="0">
              <a:latin typeface="Calisto MT" panose="02040603050505030304" pitchFamily="18" charset="0"/>
            </a:endParaRPr>
          </a:p>
          <a:p>
            <a:r>
              <a:rPr lang="en-CA" sz="3200" dirty="0" smtClean="0">
                <a:latin typeface="Calisto MT" panose="02040603050505030304" pitchFamily="18" charset="0"/>
              </a:rPr>
              <a:t>Using a </a:t>
            </a:r>
            <a:r>
              <a:rPr lang="en-CA" sz="3200" b="1" i="1" dirty="0" smtClean="0">
                <a:latin typeface="Calisto MT" panose="02040603050505030304" pitchFamily="18" charset="0"/>
              </a:rPr>
              <a:t>Culvert Creep</a:t>
            </a:r>
            <a:r>
              <a:rPr lang="en-CA" sz="3200" dirty="0" smtClean="0">
                <a:latin typeface="Calisto MT" panose="02040603050505030304" pitchFamily="18" charset="0"/>
              </a:rPr>
              <a:t> means increased visibility for all users, including road maintenance personnel.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9" y="107092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211" y="5903893"/>
            <a:ext cx="1086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Calisto MT" panose="02040603050505030304" pitchFamily="18" charset="0"/>
              </a:rPr>
              <a:t>The </a:t>
            </a:r>
            <a:r>
              <a:rPr lang="en-CA" sz="28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2800" dirty="0" smtClean="0">
                <a:latin typeface="Calisto MT" panose="02040603050505030304" pitchFamily="18" charset="0"/>
              </a:rPr>
              <a:t>is designed at a 45° angle to keep it away from the grader, while allowing easy thawing access.</a:t>
            </a:r>
            <a:endParaRPr lang="en-CA" sz="2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0056" y="930361"/>
            <a:ext cx="6454346" cy="484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503" y="370703"/>
            <a:ext cx="67715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listo MT" panose="02040603050505030304" pitchFamily="18" charset="0"/>
              </a:rPr>
              <a:t>The </a:t>
            </a:r>
            <a:r>
              <a:rPr lang="en-CA" sz="36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3600" dirty="0" smtClean="0">
                <a:latin typeface="Calisto MT" panose="02040603050505030304" pitchFamily="18" charset="0"/>
              </a:rPr>
              <a:t>will:</a:t>
            </a:r>
          </a:p>
          <a:p>
            <a:endParaRPr lang="en-CA" sz="2800" dirty="0" smtClean="0">
              <a:latin typeface="Calisto MT" panose="02040603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listo MT" panose="02040603050505030304" pitchFamily="18" charset="0"/>
              </a:rPr>
              <a:t>REDUCE YOUR SERVICE COSTS 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latin typeface="Calisto MT" panose="02040603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listo MT" panose="02040603050505030304" pitchFamily="18" charset="0"/>
              </a:rPr>
              <a:t>MAINTAIN ROAD INTEGRITY 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latin typeface="Calisto MT" panose="02040603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listo MT" panose="02040603050505030304" pitchFamily="18" charset="0"/>
              </a:rPr>
              <a:t>KEEP WORKERS SAFE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latin typeface="Calisto MT" panose="02040603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CA" sz="2800" dirty="0">
              <a:latin typeface="Calisto MT" panose="02040603050505030304" pitchFamily="18" charset="0"/>
            </a:endParaRPr>
          </a:p>
          <a:p>
            <a:r>
              <a:rPr lang="en-CA" sz="2800" dirty="0" smtClean="0">
                <a:latin typeface="Calisto MT" panose="02040603050505030304" pitchFamily="18" charset="0"/>
              </a:rPr>
              <a:t>	</a:t>
            </a:r>
            <a:r>
              <a:rPr lang="en-CA" sz="2400" dirty="0" smtClean="0">
                <a:latin typeface="Calisto MT" panose="02040603050505030304" pitchFamily="18" charset="0"/>
              </a:rPr>
              <a:t>- Various lengths available</a:t>
            </a:r>
          </a:p>
          <a:p>
            <a:endParaRPr lang="en-CA" sz="2400" dirty="0" smtClean="0">
              <a:latin typeface="Calisto MT" panose="02040603050505030304" pitchFamily="18" charset="0"/>
            </a:endParaRPr>
          </a:p>
          <a:p>
            <a:r>
              <a:rPr lang="en-CA" sz="2400" dirty="0">
                <a:latin typeface="Calisto MT" panose="02040603050505030304" pitchFamily="18" charset="0"/>
              </a:rPr>
              <a:t>	</a:t>
            </a:r>
            <a:r>
              <a:rPr lang="en-CA" sz="2400" dirty="0" smtClean="0">
                <a:latin typeface="Calisto MT" panose="02040603050505030304" pitchFamily="18" charset="0"/>
              </a:rPr>
              <a:t>- Installation available, as well as 	servicing, maintenance &amp; thawing</a:t>
            </a:r>
          </a:p>
          <a:p>
            <a:endParaRPr lang="en-CA" sz="2400" dirty="0" smtClean="0">
              <a:latin typeface="Calisto MT" panose="02040603050505030304" pitchFamily="18" charset="0"/>
            </a:endParaRPr>
          </a:p>
          <a:p>
            <a:r>
              <a:rPr lang="en-CA" sz="2400" dirty="0">
                <a:latin typeface="Calisto MT" panose="02040603050505030304" pitchFamily="18" charset="0"/>
              </a:rPr>
              <a:t>	</a:t>
            </a:r>
            <a:r>
              <a:rPr lang="en-CA" sz="2400" dirty="0" smtClean="0">
                <a:latin typeface="Calisto MT" panose="02040603050505030304" pitchFamily="18" charset="0"/>
              </a:rPr>
              <a:t>- Volume purchase discount</a:t>
            </a:r>
          </a:p>
        </p:txBody>
      </p:sp>
    </p:spTree>
    <p:extLst>
      <p:ext uri="{BB962C8B-B14F-4D97-AF65-F5344CB8AC3E}">
        <p14:creationId xmlns:p14="http://schemas.microsoft.com/office/powerpoint/2010/main" val="19887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" y="31349"/>
            <a:ext cx="3691709" cy="6563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6713" y="1301578"/>
            <a:ext cx="6985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latin typeface="Calisto MT" panose="02040603050505030304" pitchFamily="18" charset="0"/>
              </a:rPr>
              <a:t>60 – 70% of the </a:t>
            </a:r>
            <a:r>
              <a:rPr lang="en-CA" sz="4800" dirty="0" smtClean="0">
                <a:latin typeface="Calisto MT" panose="02040603050505030304" pitchFamily="18" charset="0"/>
              </a:rPr>
              <a:t>hours</a:t>
            </a:r>
          </a:p>
          <a:p>
            <a:pPr algn="ctr"/>
            <a:endParaRPr lang="en-CA" sz="4800" dirty="0" smtClean="0">
              <a:latin typeface="Calisto MT" panose="02040603050505030304" pitchFamily="18" charset="0"/>
            </a:endParaRPr>
          </a:p>
          <a:p>
            <a:pPr algn="ctr"/>
            <a:r>
              <a:rPr lang="en-CA" sz="4800" dirty="0" smtClean="0">
                <a:latin typeface="Calisto MT" panose="02040603050505030304" pitchFamily="18" charset="0"/>
              </a:rPr>
              <a:t> </a:t>
            </a:r>
            <a:r>
              <a:rPr lang="en-CA" sz="4800" dirty="0" smtClean="0">
                <a:latin typeface="Calisto MT" panose="02040603050505030304" pitchFamily="18" charset="0"/>
              </a:rPr>
              <a:t>spent thawing a culvert </a:t>
            </a:r>
            <a:endParaRPr lang="en-CA" sz="4800" dirty="0" smtClean="0">
              <a:latin typeface="Calisto MT" panose="02040603050505030304" pitchFamily="18" charset="0"/>
            </a:endParaRPr>
          </a:p>
          <a:p>
            <a:pPr algn="ctr"/>
            <a:endParaRPr lang="en-CA" sz="4800" dirty="0">
              <a:latin typeface="Calisto MT" panose="02040603050505030304" pitchFamily="18" charset="0"/>
            </a:endParaRPr>
          </a:p>
          <a:p>
            <a:pPr algn="ctr"/>
            <a:r>
              <a:rPr lang="en-CA" sz="4800" dirty="0" smtClean="0">
                <a:latin typeface="Calisto MT" panose="02040603050505030304" pitchFamily="18" charset="0"/>
              </a:rPr>
              <a:t>are </a:t>
            </a:r>
            <a:r>
              <a:rPr lang="en-CA" sz="4800" dirty="0" smtClean="0">
                <a:latin typeface="Calisto MT" panose="02040603050505030304" pitchFamily="18" charset="0"/>
              </a:rPr>
              <a:t>used to FIND </a:t>
            </a:r>
            <a:r>
              <a:rPr lang="en-CA" sz="4800" dirty="0" smtClean="0">
                <a:latin typeface="Calisto MT" panose="02040603050505030304" pitchFamily="18" charset="0"/>
              </a:rPr>
              <a:t>IT first. </a:t>
            </a:r>
            <a:endParaRPr lang="en-CA" sz="4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" y="348005"/>
            <a:ext cx="7213658" cy="5410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9427" y="453081"/>
            <a:ext cx="42260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The </a:t>
            </a:r>
            <a:r>
              <a:rPr lang="en-CA" sz="3200" b="1" i="1" dirty="0" smtClean="0">
                <a:latin typeface="Calisto MT" panose="02040603050505030304" pitchFamily="18" charset="0"/>
              </a:rPr>
              <a:t>Culvert Creep</a:t>
            </a:r>
            <a:r>
              <a:rPr lang="en-CA" sz="3200" dirty="0" smtClean="0">
                <a:latin typeface="Calisto MT" panose="02040603050505030304" pitchFamily="18" charset="0"/>
              </a:rPr>
              <a:t> was specially designed for locating, snaking and thawing your culvert.</a:t>
            </a:r>
          </a:p>
          <a:p>
            <a:endParaRPr lang="en-CA" sz="3200" dirty="0">
              <a:latin typeface="Calisto MT" panose="02040603050505030304" pitchFamily="18" charset="0"/>
            </a:endParaRPr>
          </a:p>
          <a:p>
            <a:r>
              <a:rPr lang="en-CA" sz="3200" dirty="0" smtClean="0">
                <a:latin typeface="Calisto MT" panose="02040603050505030304" pitchFamily="18" charset="0"/>
              </a:rPr>
              <a:t>Having one will eliminate the need to thaw grader banks of ice and snow to LOCATE the culvert first.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189084"/>
            <a:ext cx="8142085" cy="6096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6735" y="782595"/>
            <a:ext cx="3122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Hours can be spent probing on spring ice and snow banks to find the low end of the culvert to begin the thawing process…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7" y="98853"/>
            <a:ext cx="8842860" cy="4974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56" y="5165124"/>
            <a:ext cx="10931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Older, well established roads are a prime candidate for a </a:t>
            </a:r>
            <a:r>
              <a:rPr lang="en-CA" sz="3200" b="1" i="1" dirty="0" smtClean="0">
                <a:latin typeface="Calisto MT" panose="02040603050505030304" pitchFamily="18" charset="0"/>
              </a:rPr>
              <a:t>Culvert Creep</a:t>
            </a:r>
            <a:r>
              <a:rPr lang="en-CA" sz="3200" dirty="0" smtClean="0">
                <a:latin typeface="Calisto MT" panose="02040603050505030304" pitchFamily="18" charset="0"/>
              </a:rPr>
              <a:t>.  Over time, ditches fill in.  Some culverts can be 1 – 3 feet below grade, making them especially hard to locate.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1" y="372762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6162" y="372762"/>
            <a:ext cx="35752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Calisto MT" panose="02040603050505030304" pitchFamily="18" charset="0"/>
              </a:rPr>
              <a:t>Hours can be spent searching for the culvert, and often the operator must reach into the cold water and ice to insert a crawl jet.</a:t>
            </a:r>
          </a:p>
          <a:p>
            <a:endParaRPr lang="en-CA" sz="3000" dirty="0">
              <a:latin typeface="Calisto MT" panose="02040603050505030304" pitchFamily="18" charset="0"/>
            </a:endParaRPr>
          </a:p>
          <a:p>
            <a:r>
              <a:rPr lang="en-CA" sz="3000" dirty="0" smtClean="0">
                <a:latin typeface="Calisto MT" panose="02040603050505030304" pitchFamily="18" charset="0"/>
              </a:rPr>
              <a:t>This creates a safety hazard, where the operator can be cut with sharp metal and </a:t>
            </a:r>
            <a:r>
              <a:rPr lang="en-CA" sz="3000" dirty="0" smtClean="0">
                <a:latin typeface="Calisto MT" panose="02040603050505030304" pitchFamily="18" charset="0"/>
              </a:rPr>
              <a:t>ice.</a:t>
            </a:r>
            <a:endParaRPr lang="en-CA" sz="3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5902"/>
            <a:ext cx="8270790" cy="6203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2635" y="0"/>
            <a:ext cx="35752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Calisto MT" panose="02040603050505030304" pitchFamily="18" charset="0"/>
              </a:rPr>
              <a:t>With a </a:t>
            </a:r>
            <a:r>
              <a:rPr lang="en-CA" sz="28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2800" dirty="0" smtClean="0">
                <a:latin typeface="Calisto MT" panose="02040603050505030304" pitchFamily="18" charset="0"/>
              </a:rPr>
              <a:t>installed, the operator simply inserts a crawler jet into the end of the </a:t>
            </a:r>
            <a:r>
              <a:rPr lang="en-CA" sz="28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2800" dirty="0" smtClean="0">
                <a:latin typeface="Calisto MT" panose="02040603050505030304" pitchFamily="18" charset="0"/>
              </a:rPr>
              <a:t>and it snakes into the culvert every time, thus beginning the thawing process…</a:t>
            </a:r>
          </a:p>
          <a:p>
            <a:endParaRPr lang="en-CA" sz="2800" dirty="0">
              <a:latin typeface="Calisto MT" panose="02040603050505030304" pitchFamily="18" charset="0"/>
            </a:endParaRPr>
          </a:p>
          <a:p>
            <a:r>
              <a:rPr lang="en-CA" sz="2800" dirty="0" smtClean="0">
                <a:latin typeface="Calisto MT" panose="02040603050505030304" pitchFamily="18" charset="0"/>
              </a:rPr>
              <a:t>Thawing a culvert is a quick job provided you can find the place to start!</a:t>
            </a:r>
            <a:endParaRPr lang="en-CA" sz="2800" dirty="0">
              <a:latin typeface="Calisto MT" panose="0204060305050503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730159">
            <a:off x="5939480" y="2010033"/>
            <a:ext cx="403654" cy="9308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0" y="67962"/>
            <a:ext cx="8833709" cy="662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9373" y="1286290"/>
            <a:ext cx="23560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This culvert was located </a:t>
            </a:r>
            <a:r>
              <a:rPr lang="en-CA" sz="3200" dirty="0" smtClean="0">
                <a:latin typeface="Calisto MT" panose="02040603050505030304" pitchFamily="18" charset="0"/>
              </a:rPr>
              <a:t>20 feet </a:t>
            </a:r>
            <a:r>
              <a:rPr lang="en-CA" sz="3200" dirty="0" smtClean="0">
                <a:latin typeface="Calisto MT" panose="02040603050505030304" pitchFamily="18" charset="0"/>
              </a:rPr>
              <a:t>away from where the operator was told to start searching…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1544" y="957133"/>
            <a:ext cx="6602627" cy="4951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4021" y="807308"/>
            <a:ext cx="64090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sto MT" panose="02040603050505030304" pitchFamily="18" charset="0"/>
              </a:rPr>
              <a:t>Even exposed ground can hide a culvert exceptionally well…</a:t>
            </a:r>
          </a:p>
          <a:p>
            <a:endParaRPr lang="en-CA" sz="3200" dirty="0" smtClean="0">
              <a:latin typeface="Calisto MT" panose="02040603050505030304" pitchFamily="18" charset="0"/>
            </a:endParaRPr>
          </a:p>
          <a:p>
            <a:endParaRPr lang="en-CA" sz="3200" dirty="0">
              <a:latin typeface="Calisto MT" panose="02040603050505030304" pitchFamily="18" charset="0"/>
            </a:endParaRPr>
          </a:p>
          <a:p>
            <a:r>
              <a:rPr lang="en-CA" sz="3200" dirty="0" smtClean="0">
                <a:latin typeface="Calisto MT" panose="02040603050505030304" pitchFamily="18" charset="0"/>
              </a:rPr>
              <a:t>Installing a </a:t>
            </a:r>
            <a:r>
              <a:rPr lang="en-CA" sz="3200" b="1" i="1" dirty="0" smtClean="0">
                <a:latin typeface="Calisto MT" panose="02040603050505030304" pitchFamily="18" charset="0"/>
              </a:rPr>
              <a:t>Culvert Creep </a:t>
            </a:r>
            <a:r>
              <a:rPr lang="en-CA" sz="3200" dirty="0" smtClean="0">
                <a:latin typeface="Calisto MT" panose="02040603050505030304" pitchFamily="18" charset="0"/>
              </a:rPr>
              <a:t>marks the location, and makes for easy thawing access as it bypasses mud and debris that can block the culvert’s entrance</a:t>
            </a:r>
            <a:r>
              <a:rPr lang="en-CA" sz="3200" dirty="0" smtClean="0">
                <a:latin typeface="Calisto MT" panose="02040603050505030304" pitchFamily="18" charset="0"/>
              </a:rPr>
              <a:t>.</a:t>
            </a:r>
          </a:p>
          <a:p>
            <a:endParaRPr lang="en-CA" sz="3200" dirty="0">
              <a:latin typeface="Calisto MT" panose="02040603050505030304" pitchFamily="18" charset="0"/>
            </a:endParaRPr>
          </a:p>
          <a:p>
            <a:r>
              <a:rPr lang="en-CA" sz="3200" dirty="0" smtClean="0">
                <a:latin typeface="Calisto MT" panose="02040603050505030304" pitchFamily="18" charset="0"/>
              </a:rPr>
              <a:t>No Ground Disturbance required.</a:t>
            </a:r>
            <a:endParaRPr lang="en-CA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393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Calisto MT</vt:lpstr>
      <vt:lpstr>Office Theme</vt:lpstr>
      <vt:lpstr>CULVERT CREEP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CULVERT CREEP</dc:title>
  <dc:creator>Erin Carpenter</dc:creator>
  <cp:lastModifiedBy>Erin Carpenter</cp:lastModifiedBy>
  <cp:revision>17</cp:revision>
  <dcterms:created xsi:type="dcterms:W3CDTF">2019-03-18T16:29:19Z</dcterms:created>
  <dcterms:modified xsi:type="dcterms:W3CDTF">2019-03-25T21:55:49Z</dcterms:modified>
</cp:coreProperties>
</file>